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8" r:id="rId6"/>
    <p:sldId id="279" r:id="rId7"/>
    <p:sldId id="280" r:id="rId8"/>
    <p:sldId id="281" r:id="rId9"/>
    <p:sldId id="269" r:id="rId10"/>
    <p:sldId id="270" r:id="rId11"/>
    <p:sldId id="259" r:id="rId12"/>
    <p:sldId id="260" r:id="rId13"/>
    <p:sldId id="261" r:id="rId14"/>
    <p:sldId id="272" r:id="rId15"/>
    <p:sldId id="263" r:id="rId16"/>
    <p:sldId id="271" r:id="rId17"/>
    <p:sldId id="273" r:id="rId18"/>
    <p:sldId id="262" r:id="rId19"/>
    <p:sldId id="264" r:id="rId20"/>
    <p:sldId id="275" r:id="rId21"/>
    <p:sldId id="274" r:id="rId22"/>
    <p:sldId id="265" r:id="rId23"/>
    <p:sldId id="266" r:id="rId24"/>
    <p:sldId id="282" r:id="rId25"/>
    <p:sldId id="276" r:id="rId26"/>
    <p:sldId id="277" r:id="rId27"/>
    <p:sldId id="278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971E72-8DA9-49D7-BF8B-5A3B8CD9ABD6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59DD35-C645-4D59-8772-798724712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uperlvovich2012@yandex.ru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Магистерская программа по направлению «История»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Историко-обществоведческое образование в современной школе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виды профессиональной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связаны </a:t>
            </a:r>
            <a:r>
              <a:rPr lang="ru-RU" dirty="0"/>
              <a:t>с работой в качестве преподавателя, научного работника, сотрудника архивов, музеев, библиотек, эксперта и аналитика, государственного и муниципального служащего, творческого работника средств массовой информации, специалиста по историко-культурному и познавательному туризму. </a:t>
            </a:r>
          </a:p>
          <a:p>
            <a:r>
              <a:rPr lang="ru-RU" dirty="0"/>
              <a:t>Основные виды профессиональной деятельности – педагогическая и научно-исследовательская, к которым готовится магистр в рамках реализации данного направления подготовки, определен высшим учебным заведением совместно с обучающимися, научно-педагогическими работниками высшего учебного заведения и объединениями работодателей и закреплен в учебном плане.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виды профессиональной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/>
              <a:t>педагогическая </a:t>
            </a:r>
            <a:endParaRPr lang="ru-RU" dirty="0" smtClean="0"/>
          </a:p>
          <a:p>
            <a:r>
              <a:rPr lang="ru-RU" dirty="0"/>
              <a:t>-</a:t>
            </a:r>
            <a:r>
              <a:rPr lang="ru-RU" dirty="0" smtClean="0"/>
              <a:t>научно-исследовательская</a:t>
            </a:r>
            <a:r>
              <a:rPr lang="ru-RU" dirty="0"/>
              <a:t>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Выпускник должен решать следующие профессиональные задачи в соответствии с выбранными видами профессиональной деятельности: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:</a:t>
            </a:r>
            <a:endParaRPr lang="ru-RU" dirty="0"/>
          </a:p>
          <a:p>
            <a:r>
              <a:rPr lang="ru-RU" b="1" dirty="0"/>
              <a:t>научно-исследовательская деятельность:</a:t>
            </a:r>
            <a:endParaRPr lang="ru-RU" dirty="0"/>
          </a:p>
          <a:p>
            <a:r>
              <a:rPr lang="ru-RU" b="1" dirty="0"/>
              <a:t>-</a:t>
            </a:r>
            <a:r>
              <a:rPr lang="ru-RU" dirty="0"/>
              <a:t>подготовка и проведение научно-исследовательских работ в соответствии с профилем магистратуры «Историко-обществоведческое образование в современной школе»; </a:t>
            </a:r>
          </a:p>
          <a:p>
            <a:r>
              <a:rPr lang="ru-RU" dirty="0"/>
              <a:t>-анализ и обобщение результатов научного исследования на основе современных междисциплинарных подходов;</a:t>
            </a:r>
          </a:p>
          <a:p>
            <a:r>
              <a:rPr lang="ru-RU" dirty="0"/>
              <a:t>-подготовка и проведение научных семинаров, конференций. подготовка и редактирование научных публикаций;</a:t>
            </a:r>
          </a:p>
          <a:p>
            <a:r>
              <a:rPr lang="ru-RU" dirty="0"/>
              <a:t>-использование в исследовательской практике современного программного обеспечения (в том числе в целях разработки тематических сетевых ресурсов, баз данных и информационных систем);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Выпускник должен решать следующие профессиональные задачи в соответствии с выбранными видами профессиональной деятельности: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педагогическая деятельность:</a:t>
            </a:r>
            <a:endParaRPr lang="ru-RU" dirty="0"/>
          </a:p>
          <a:p>
            <a:r>
              <a:rPr lang="ru-RU" dirty="0"/>
              <a:t>-практическое использование знаний основ педагогической деятельности в преподавании курса истории в общеобразовательных организациях, профессиональных организациях и образовательных организациях высшего образования;</a:t>
            </a:r>
          </a:p>
          <a:p>
            <a:r>
              <a:rPr lang="ru-RU" dirty="0"/>
              <a:t>- анализ и объяснение политических, </a:t>
            </a:r>
            <a:r>
              <a:rPr lang="ru-RU" dirty="0" err="1"/>
              <a:t>социокультурных</a:t>
            </a:r>
            <a:r>
              <a:rPr lang="ru-RU" dirty="0"/>
              <a:t>,  экономических аспектов, роли человеческого фактора, </a:t>
            </a:r>
            <a:r>
              <a:rPr lang="ru-RU" dirty="0" err="1"/>
              <a:t>цивилизационной</a:t>
            </a:r>
            <a:r>
              <a:rPr lang="ru-RU" dirty="0"/>
              <a:t> составляющей исторического процесса;</a:t>
            </a:r>
          </a:p>
          <a:p>
            <a:r>
              <a:rPr lang="ru-RU" dirty="0"/>
              <a:t>-применение современных информационно-коммуникационных технологий в учебной деятельности;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Мельникова Ольга Михайловна –</a:t>
            </a:r>
          </a:p>
          <a:p>
            <a:pPr lvl="0"/>
            <a:r>
              <a:rPr lang="ru-RU" b="1" dirty="0"/>
              <a:t>– </a:t>
            </a:r>
            <a:r>
              <a:rPr lang="ru-RU" dirty="0"/>
              <a:t>доктор исторических наук, </a:t>
            </a:r>
            <a:r>
              <a:rPr lang="ru-RU" dirty="0" smtClean="0"/>
              <a:t>зав. кафедрой </a:t>
            </a:r>
            <a:r>
              <a:rPr lang="ru-RU" dirty="0"/>
              <a:t>истории Удмуртии, археологии и этнологии, автор 5 монографий и свыше 180 статей, в том числе в рецензируемых научных изданиях. </a:t>
            </a:r>
            <a:endParaRPr lang="ru-RU" dirty="0" smtClean="0"/>
          </a:p>
          <a:p>
            <a:pPr lvl="0"/>
            <a:r>
              <a:rPr lang="ru-RU" dirty="0" smtClean="0"/>
              <a:t>Руководитель </a:t>
            </a:r>
            <a:r>
              <a:rPr lang="ru-RU" dirty="0"/>
              <a:t>и участник проектов РГНФ и РНФ. </a:t>
            </a:r>
            <a:endParaRPr lang="ru-RU" dirty="0" smtClean="0"/>
          </a:p>
          <a:p>
            <a:pPr lvl="0"/>
            <a:r>
              <a:rPr lang="ru-RU" dirty="0" smtClean="0"/>
              <a:t>Член </a:t>
            </a:r>
            <a:r>
              <a:rPr lang="ru-RU" dirty="0"/>
              <a:t>Общественного совета Комитета по делам архивов при Правительстве Удмуртской Республики</a:t>
            </a:r>
            <a:r>
              <a:rPr lang="ru-RU" dirty="0" smtClean="0"/>
              <a:t>,</a:t>
            </a:r>
          </a:p>
          <a:p>
            <a:pPr lvl="0"/>
            <a:r>
              <a:rPr lang="ru-RU" dirty="0" smtClean="0"/>
              <a:t>Председатель Общественного Совета Агентства  </a:t>
            </a:r>
            <a:r>
              <a:rPr lang="ru-RU" b="1" dirty="0" smtClean="0"/>
              <a:t>по </a:t>
            </a:r>
            <a:r>
              <a:rPr lang="ru-RU" b="1" dirty="0"/>
              <a:t>государственной охране объектов культурного наследия Удмуртской Республики 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членом </a:t>
            </a:r>
            <a:r>
              <a:rPr lang="ru-RU" dirty="0"/>
              <a:t>Правления Удмуртской региональной организации Всероссийского общества историков-архивистов, </a:t>
            </a:r>
            <a:endParaRPr lang="ru-RU" dirty="0" smtClean="0"/>
          </a:p>
          <a:p>
            <a:pPr lvl="0"/>
            <a:r>
              <a:rPr lang="ru-RU" dirty="0" smtClean="0"/>
              <a:t>член </a:t>
            </a:r>
            <a:r>
              <a:rPr lang="ru-RU" dirty="0"/>
              <a:t>Президиума Удмуртской республиканской организации ВООПИК</a:t>
            </a:r>
            <a:r>
              <a:rPr lang="ru-RU" dirty="0" smtClean="0"/>
              <a:t>,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член ученого совета Музея Ижевска. </a:t>
            </a:r>
            <a:endParaRPr lang="ru-RU" dirty="0" smtClean="0"/>
          </a:p>
          <a:p>
            <a:pPr lvl="0"/>
            <a:r>
              <a:rPr lang="ru-RU" dirty="0" smtClean="0"/>
              <a:t>Председатель </a:t>
            </a:r>
            <a:r>
              <a:rPr lang="ru-RU" dirty="0"/>
              <a:t>региональной методической комиссии Всероссийской олимпиады школьников по обществознанию и председатель жюри регионального этапа Всероссийской олимпиады школьников по обществознанию (с 2013 г</a:t>
            </a:r>
            <a:r>
              <a:rPr lang="ru-RU" dirty="0" smtClean="0"/>
              <a:t>.).</a:t>
            </a:r>
          </a:p>
          <a:p>
            <a:pPr lvl="0"/>
            <a:r>
              <a:rPr lang="ru-RU" dirty="0" smtClean="0"/>
              <a:t>Координатор </a:t>
            </a:r>
            <a:r>
              <a:rPr lang="ru-RU" dirty="0"/>
              <a:t>Республиканской олимпиады по школьному историческому краеведению (с 2011 г.). </a:t>
            </a:r>
            <a:endParaRPr lang="ru-RU" dirty="0" smtClean="0"/>
          </a:p>
          <a:p>
            <a:pPr lvl="0"/>
            <a:r>
              <a:rPr lang="ru-RU" dirty="0" smtClean="0"/>
              <a:t>Эксперт региональной </a:t>
            </a:r>
            <a:r>
              <a:rPr lang="ru-RU" dirty="0"/>
              <a:t>комиссии Единого государственного экзамена по обществознанию (с 2010 г.). </a:t>
            </a:r>
            <a:endParaRPr lang="ru-RU" dirty="0" smtClean="0"/>
          </a:p>
          <a:p>
            <a:pPr lvl="0"/>
            <a:r>
              <a:rPr lang="ru-RU" dirty="0" smtClean="0"/>
              <a:t>Почетный </a:t>
            </a:r>
            <a:r>
              <a:rPr lang="ru-RU" dirty="0"/>
              <a:t>работник высшего образования РФ.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Преподаватели-работодатели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Д.и.н. Загребин А.Е.,  </a:t>
            </a:r>
            <a:r>
              <a:rPr lang="ru-RU" dirty="0" smtClean="0"/>
              <a:t>профессор РАН, депутат Государственной Думы, научный руководитель УИИЯЛ </a:t>
            </a:r>
            <a:r>
              <a:rPr lang="ru-RU" dirty="0" err="1" smtClean="0"/>
              <a:t>УрО</a:t>
            </a:r>
            <a:r>
              <a:rPr lang="ru-RU" dirty="0" smtClean="0"/>
              <a:t> РАН</a:t>
            </a:r>
          </a:p>
          <a:p>
            <a:r>
              <a:rPr lang="ru-RU" b="1" dirty="0" smtClean="0"/>
              <a:t>К.и.н. Перевозчиков Ю.А</a:t>
            </a:r>
            <a:r>
              <a:rPr lang="ru-RU" dirty="0" smtClean="0"/>
              <a:t>. , председатель агентства </a:t>
            </a:r>
            <a:r>
              <a:rPr lang="ru-RU" dirty="0"/>
              <a:t>по государственной охране объектов культурного наследия Удмуртской Республики </a:t>
            </a:r>
            <a:endParaRPr lang="ru-RU" dirty="0" smtClean="0"/>
          </a:p>
          <a:p>
            <a:r>
              <a:rPr lang="ru-RU" b="1" dirty="0" smtClean="0"/>
              <a:t>Шишова М.И. -</a:t>
            </a:r>
            <a:r>
              <a:rPr lang="ru-RU" dirty="0"/>
              <a:t>учитель обществознания и истории муниципального бюджетного образовательного учреждения «Гуманитарно-юридический лицей№86», учитель высшей квалификационной категории; эксперт Управления контроля, надзора и лицензирования Министерства образования и науки УР</a:t>
            </a:r>
            <a:r>
              <a:rPr lang="ru-RU" dirty="0" smtClean="0"/>
              <a:t>, председатель </a:t>
            </a:r>
            <a:r>
              <a:rPr lang="ru-RU" dirty="0"/>
              <a:t>предметной</a:t>
            </a:r>
            <a:br>
              <a:rPr lang="ru-RU" dirty="0"/>
            </a:br>
            <a:r>
              <a:rPr lang="ru-RU" dirty="0"/>
              <a:t>республиканской комиссии по проверке ОГЭ-9 по обществознанию, член Ассоциации учителей истории и обществознания. Почетный работник общего образования РФ.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Преподаватели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программе заняты преподаватели </a:t>
            </a:r>
            <a:r>
              <a:rPr lang="ru-RU" dirty="0" smtClean="0"/>
              <a:t>кафедры истории Удмуртии, археологии и этнологии,</a:t>
            </a:r>
          </a:p>
          <a:p>
            <a:r>
              <a:rPr lang="ru-RU" dirty="0" smtClean="0"/>
              <a:t>кафедры </a:t>
            </a:r>
            <a:r>
              <a:rPr lang="ru-RU" dirty="0"/>
              <a:t>нового и новейшего времени и международных отношений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истории России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социологии Института истории и социологии </a:t>
            </a:r>
            <a:r>
              <a:rPr lang="ru-RU" dirty="0" err="1"/>
              <a:t>УдГУ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кафедры экономической истории Института экономики и управления </a:t>
            </a:r>
            <a:r>
              <a:rPr lang="ru-RU" dirty="0" err="1"/>
              <a:t>УдГУ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Преподаватели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К.п.н. </a:t>
            </a:r>
            <a:r>
              <a:rPr lang="ru-RU" dirty="0" err="1" smtClean="0"/>
              <a:t>Колзина</a:t>
            </a:r>
            <a:r>
              <a:rPr lang="ru-RU" dirty="0" smtClean="0"/>
              <a:t> А.Л.</a:t>
            </a:r>
          </a:p>
          <a:p>
            <a:r>
              <a:rPr lang="ru-RU" dirty="0" err="1" smtClean="0"/>
              <a:t>К.и.н.Мельников</a:t>
            </a:r>
            <a:r>
              <a:rPr lang="ru-RU" dirty="0" smtClean="0"/>
              <a:t> С.Л.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</a:t>
            </a:r>
            <a:r>
              <a:rPr lang="ru-RU" dirty="0" err="1" smtClean="0"/>
              <a:t>Митряков</a:t>
            </a:r>
            <a:r>
              <a:rPr lang="ru-RU" dirty="0" smtClean="0"/>
              <a:t> А.Е.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Зайцева Е.Н.</a:t>
            </a:r>
          </a:p>
          <a:p>
            <a:r>
              <a:rPr lang="ru-RU" dirty="0" smtClean="0"/>
              <a:t>Пушкарева В.В.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Лещинская Н.А.</a:t>
            </a:r>
          </a:p>
          <a:p>
            <a:r>
              <a:rPr lang="ru-RU" dirty="0" smtClean="0"/>
              <a:t>К.ф. н. Рябов М.А.</a:t>
            </a:r>
          </a:p>
          <a:p>
            <a:r>
              <a:rPr lang="ru-RU" dirty="0" err="1" smtClean="0"/>
              <a:t>К.э.н</a:t>
            </a:r>
            <a:r>
              <a:rPr lang="ru-RU" dirty="0" smtClean="0"/>
              <a:t>. </a:t>
            </a:r>
            <a:r>
              <a:rPr lang="ru-RU" dirty="0" err="1" smtClean="0"/>
              <a:t>Ишманова</a:t>
            </a:r>
            <a:r>
              <a:rPr lang="ru-RU" dirty="0" smtClean="0"/>
              <a:t> Н.С.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К.и.н</a:t>
            </a:r>
            <a:r>
              <a:rPr lang="ru-RU" dirty="0" smtClean="0"/>
              <a:t> Зорина А.А.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</a:t>
            </a:r>
            <a:r>
              <a:rPr lang="ru-RU" dirty="0" err="1" smtClean="0"/>
              <a:t>Шапран</a:t>
            </a:r>
            <a:r>
              <a:rPr lang="ru-RU" dirty="0" smtClean="0"/>
              <a:t> И.Г.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Казанцева О.А.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Халявин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Преподаватели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Все преподаватели активно занимаются научно-исследовательской, научно-методической и учебно-методической работой, </a:t>
            </a:r>
          </a:p>
          <a:p>
            <a:r>
              <a:rPr lang="ru-RU" dirty="0" smtClean="0"/>
              <a:t>осуществляют регулярно консультирование преподавателей школ УР по проблемам истории и обществознания, </a:t>
            </a:r>
          </a:p>
          <a:p>
            <a:r>
              <a:rPr lang="ru-RU" dirty="0" smtClean="0"/>
              <a:t>являются членами Удмуртской Республиканской методической комиссии Всероссийской олимпиады школьников по истории и обществознанию, членами жюри регионального этапа Всероссийской олимпиады школьников по истории и обществознанию, </a:t>
            </a:r>
          </a:p>
          <a:p>
            <a:r>
              <a:rPr lang="ru-RU" dirty="0" smtClean="0"/>
              <a:t>Основная часть преподавателей – сертифицированные эксперты республиканской комиссии по проведению ЕГЭ по истории и обществознанию.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Дисциплины: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Особенности национального правосознания в исторической </a:t>
            </a:r>
            <a:r>
              <a:rPr lang="ru-RU" dirty="0" smtClean="0"/>
              <a:t>ретроспективе</a:t>
            </a:r>
          </a:p>
          <a:p>
            <a:r>
              <a:rPr lang="ru-RU" dirty="0"/>
              <a:t>Междисциплинарные подходы в современной исторической </a:t>
            </a:r>
            <a:r>
              <a:rPr lang="ru-RU" dirty="0" smtClean="0"/>
              <a:t>науке</a:t>
            </a:r>
          </a:p>
          <a:p>
            <a:r>
              <a:rPr lang="ru-RU" dirty="0"/>
              <a:t>Философия и методология истории</a:t>
            </a:r>
            <a:r>
              <a:rPr lang="ru-RU" dirty="0" smtClean="0"/>
              <a:t> </a:t>
            </a:r>
          </a:p>
          <a:p>
            <a:r>
              <a:rPr lang="ru-RU" dirty="0"/>
              <a:t>Актуальные проблемы исторических исследований</a:t>
            </a:r>
            <a:r>
              <a:rPr lang="ru-RU" dirty="0" smtClean="0"/>
              <a:t> </a:t>
            </a:r>
          </a:p>
          <a:p>
            <a:r>
              <a:rPr lang="ru-RU" dirty="0"/>
              <a:t>Иностранный язык в профессиональной деятельности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Миссия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состоит </a:t>
            </a:r>
            <a:r>
              <a:rPr lang="ru-RU" dirty="0"/>
              <a:t>подготовке квалифицированных кадров, способных на основе освоения современных методологических подходов, самостоятельной научно-исследовательской, научно-педагогической, научно-методической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 </a:t>
            </a:r>
            <a:r>
              <a:rPr lang="ru-RU" dirty="0"/>
              <a:t>на практике применять систему научных знаний в области широкого спектра исторических и </a:t>
            </a:r>
            <a:r>
              <a:rPr lang="ru-RU" dirty="0" err="1"/>
              <a:t>социально-гумантарных</a:t>
            </a:r>
            <a:r>
              <a:rPr lang="ru-RU" dirty="0"/>
              <a:t> </a:t>
            </a:r>
            <a:r>
              <a:rPr lang="ru-RU" dirty="0" smtClean="0"/>
              <a:t>наук</a:t>
            </a:r>
          </a:p>
          <a:p>
            <a:r>
              <a:rPr lang="ru-RU" dirty="0" smtClean="0"/>
              <a:t> </a:t>
            </a:r>
            <a:r>
              <a:rPr lang="ru-RU" dirty="0"/>
              <a:t>в преподавании истории и обществознания на уровне требований современной исторической науки и современной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Дисциплины: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Социология в истории и обществознании: теория и практика школьного курса</a:t>
            </a:r>
          </a:p>
          <a:p>
            <a:r>
              <a:rPr lang="ru-RU" dirty="0" smtClean="0"/>
              <a:t>Проблемы политического развития общества в изучении истории и обществознания</a:t>
            </a:r>
          </a:p>
          <a:p>
            <a:r>
              <a:rPr lang="ru-RU" dirty="0"/>
              <a:t>Современные  экономические теории и институты в </a:t>
            </a:r>
            <a:r>
              <a:rPr lang="ru-RU" dirty="0" smtClean="0"/>
              <a:t>школьном </a:t>
            </a:r>
            <a:r>
              <a:rPr lang="ru-RU" dirty="0"/>
              <a:t>курсе обществознания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Дисциплины: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Инновационные процессы в историческом и обществоведческом </a:t>
            </a:r>
            <a:r>
              <a:rPr lang="ru-RU" dirty="0" smtClean="0"/>
              <a:t>образовании</a:t>
            </a:r>
          </a:p>
          <a:p>
            <a:r>
              <a:rPr lang="ru-RU" dirty="0"/>
              <a:t>Информационные технологии в историческом исследовании и  образовании</a:t>
            </a:r>
            <a:r>
              <a:rPr lang="ru-RU" dirty="0" smtClean="0"/>
              <a:t>  </a:t>
            </a:r>
          </a:p>
          <a:p>
            <a:r>
              <a:rPr lang="ru-RU" dirty="0"/>
              <a:t>Методические проблемы преподавания школьного курса истории</a:t>
            </a:r>
            <a:r>
              <a:rPr lang="ru-RU" dirty="0" smtClean="0"/>
              <a:t> </a:t>
            </a:r>
          </a:p>
          <a:p>
            <a:r>
              <a:rPr lang="ru-RU" dirty="0"/>
              <a:t>Методические проблемы преподавания школьного курса обществознания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Дисциплины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Историческое краеведение</a:t>
            </a:r>
            <a:r>
              <a:rPr lang="ru-RU" dirty="0" smtClean="0"/>
              <a:t>: проектная </a:t>
            </a:r>
            <a:r>
              <a:rPr lang="ru-RU" dirty="0"/>
              <a:t>и исследовательская деятельность в </a:t>
            </a:r>
            <a:r>
              <a:rPr lang="ru-RU" dirty="0" smtClean="0"/>
              <a:t>школе</a:t>
            </a:r>
          </a:p>
          <a:p>
            <a:r>
              <a:rPr lang="ru-RU" dirty="0"/>
              <a:t>Мировые религии: история и культура. </a:t>
            </a:r>
            <a:endParaRPr lang="ru-RU" dirty="0" smtClean="0"/>
          </a:p>
          <a:p>
            <a:r>
              <a:rPr lang="ru-RU" dirty="0" smtClean="0"/>
              <a:t>Социально-культурное </a:t>
            </a:r>
            <a:r>
              <a:rPr lang="ru-RU" dirty="0"/>
              <a:t>проектирование: ресурсы, идеи, практики</a:t>
            </a:r>
            <a:r>
              <a:rPr lang="ru-RU" dirty="0" smtClean="0"/>
              <a:t> </a:t>
            </a:r>
          </a:p>
          <a:p>
            <a:r>
              <a:rPr lang="ru-RU" dirty="0"/>
              <a:t>Этнография народов  Удмуртии</a:t>
            </a:r>
            <a:r>
              <a:rPr lang="ru-RU" dirty="0" smtClean="0"/>
              <a:t> </a:t>
            </a:r>
          </a:p>
          <a:p>
            <a:r>
              <a:rPr lang="ru-RU" dirty="0"/>
              <a:t>Финно-пермские народы на историко-археологической карте средневековой Евразии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Производственная практика (по получению профессиональных умений и опыта профессиональной деятельности, в том числе педагогическая)</a:t>
            </a:r>
            <a:r>
              <a:rPr lang="ru-RU" dirty="0" smtClean="0"/>
              <a:t> </a:t>
            </a:r>
          </a:p>
          <a:p>
            <a:r>
              <a:rPr lang="ru-RU" dirty="0"/>
              <a:t>Производственная практика (научно-исследовательская работа)</a:t>
            </a:r>
            <a:r>
              <a:rPr lang="ru-RU" dirty="0" smtClean="0"/>
              <a:t> </a:t>
            </a:r>
          </a:p>
          <a:p>
            <a:r>
              <a:rPr lang="ru-RU" dirty="0"/>
              <a:t>Производственная практика (научно-исследовательская работа)</a:t>
            </a:r>
            <a:r>
              <a:rPr lang="ru-RU" dirty="0" smtClean="0"/>
              <a:t> </a:t>
            </a:r>
          </a:p>
          <a:p>
            <a:r>
              <a:rPr lang="ru-RU" dirty="0"/>
              <a:t>Производственная (преддипломная) практика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Итоговая аттестация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Защита выпускной квалификационной  работы _ магистерской диссертации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Сессии. 1 курс: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сессия – третья неделя сентября – 1 неделя</a:t>
            </a:r>
          </a:p>
          <a:p>
            <a:r>
              <a:rPr lang="ru-RU" dirty="0" smtClean="0"/>
              <a:t>2 сессия – 2 недели в декабре</a:t>
            </a:r>
          </a:p>
          <a:p>
            <a:r>
              <a:rPr lang="ru-RU" dirty="0" smtClean="0"/>
              <a:t>3. сессия – 3 недели в марте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Сессии. 2 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3 недели в декабре</a:t>
            </a:r>
          </a:p>
          <a:p>
            <a:r>
              <a:rPr lang="ru-RU" dirty="0" smtClean="0"/>
              <a:t>3 недели в июне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курс: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Декабрь – защита ВКР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ПРИХОДИТЕ К НАМ УЧИТЬСЯ!!!!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Руководитель программы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Мельникова Ольга Михайловна:</a:t>
            </a:r>
          </a:p>
          <a:p>
            <a:r>
              <a:rPr lang="en-US" dirty="0" smtClean="0">
                <a:hlinkClick r:id="rId2"/>
              </a:rPr>
              <a:t>superlvovich2012@yandex.ru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89124576324</a:t>
            </a:r>
          </a:p>
        </p:txBody>
      </p:sp>
      <p:pic>
        <p:nvPicPr>
          <p:cNvPr id="33794" name="Picture 2" descr="C:\Users\Семья Мельниковых\Desktop\ОММельникова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5605" y="1600200"/>
            <a:ext cx="304714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Срок освоения ОП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2,5 </a:t>
            </a:r>
            <a:r>
              <a:rPr lang="ru-RU" dirty="0"/>
              <a:t>года </a:t>
            </a:r>
            <a:r>
              <a:rPr lang="ru-RU" dirty="0">
                <a:solidFill>
                  <a:srgbClr val="FF0000"/>
                </a:solidFill>
              </a:rPr>
              <a:t>при заочной форме обучения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Требования к абитуриенту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 обучение  принимаются лица, имеющие документ государственного образца о высшем профессиональном образовании различных уровней (бакалавр, магистр, специалист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Предшествующий профиль обучения -любой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Вступительное испытание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проводится </a:t>
            </a:r>
            <a:r>
              <a:rPr lang="ru-RU" dirty="0"/>
              <a:t>в форме </a:t>
            </a:r>
            <a:r>
              <a:rPr lang="ru-RU" b="1" dirty="0"/>
              <a:t>собеседования</a:t>
            </a:r>
            <a:r>
              <a:rPr lang="ru-RU" dirty="0"/>
              <a:t>.</a:t>
            </a:r>
          </a:p>
          <a:p>
            <a:r>
              <a:rPr lang="ru-RU" b="1" dirty="0"/>
              <a:t>Цель собеседования</a:t>
            </a:r>
            <a:r>
              <a:rPr lang="ru-RU" dirty="0"/>
              <a:t> - определить способность и готовность абитуриента к осуществлению образовательной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исследовательской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проектной деятельности в рамках магистратуры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выявить уровень </a:t>
            </a:r>
            <a:r>
              <a:rPr lang="ru-RU" dirty="0" err="1"/>
              <a:t>сформированности</a:t>
            </a:r>
            <a:r>
              <a:rPr lang="ru-RU" dirty="0"/>
              <a:t> общекультурных, </a:t>
            </a:r>
            <a:endParaRPr lang="ru-RU" dirty="0" smtClean="0"/>
          </a:p>
          <a:p>
            <a:r>
              <a:rPr lang="ru-RU" dirty="0" err="1" smtClean="0"/>
              <a:t>общепрофессиональных</a:t>
            </a:r>
            <a:r>
              <a:rPr lang="ru-RU" dirty="0" smtClean="0"/>
              <a:t> </a:t>
            </a:r>
            <a:r>
              <a:rPr lang="ru-RU" dirty="0"/>
              <a:t>и профессиональных компетенций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Собеседование: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Абитуриент </a:t>
            </a:r>
            <a:r>
              <a:rPr lang="ru-RU" b="1" dirty="0" smtClean="0"/>
              <a:t>самостоятельно по своему усмотрению выбирает для изложения любую из представленных для собеседования тем. </a:t>
            </a:r>
            <a:endParaRPr lang="ru-RU" dirty="0" smtClean="0"/>
          </a:p>
          <a:p>
            <a:r>
              <a:rPr lang="ru-RU" dirty="0" smtClean="0"/>
              <a:t>Абитуриент в свободной форме устно излагает свое понимание темы.</a:t>
            </a:r>
          </a:p>
          <a:p>
            <a:r>
              <a:rPr lang="ru-RU" dirty="0" smtClean="0"/>
              <a:t> Абитуриент может охарактеризовать  тему эссе в целом или </a:t>
            </a:r>
            <a:r>
              <a:rPr lang="ru-RU" b="1" dirty="0" smtClean="0"/>
              <a:t>любой </a:t>
            </a:r>
            <a:r>
              <a:rPr lang="ru-RU" dirty="0" smtClean="0"/>
              <a:t>из аспектов предлагаемой 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Собеседование: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400" b="1" dirty="0" smtClean="0"/>
              <a:t>Россия и мир. Место России в мировой истории. </a:t>
            </a:r>
          </a:p>
          <a:p>
            <a:pPr lvl="0"/>
            <a:r>
              <a:rPr lang="ru-RU" sz="1400" b="1" dirty="0" smtClean="0"/>
              <a:t>Важность исторической памяти для формирования гражданского общества. </a:t>
            </a:r>
          </a:p>
          <a:p>
            <a:pPr lvl="0"/>
            <a:r>
              <a:rPr lang="ru-RU" sz="1400" b="1" dirty="0" smtClean="0"/>
              <a:t>История и политика. </a:t>
            </a:r>
          </a:p>
          <a:p>
            <a:pPr lvl="0"/>
            <a:r>
              <a:rPr lang="ru-RU" sz="1400" b="1" dirty="0" smtClean="0"/>
              <a:t>Роль личности в истории. </a:t>
            </a:r>
          </a:p>
          <a:p>
            <a:pPr lvl="0"/>
            <a:r>
              <a:rPr lang="ru-RU" sz="1400" b="1" dirty="0" smtClean="0"/>
              <a:t>Восток и Запад: линии взаимодействия и противостояния. </a:t>
            </a:r>
          </a:p>
          <a:p>
            <a:pPr lvl="0"/>
            <a:r>
              <a:rPr lang="ru-RU" sz="1400" b="1" dirty="0" smtClean="0"/>
              <a:t>Войны в истории человечества. </a:t>
            </a:r>
          </a:p>
          <a:p>
            <a:pPr lvl="0"/>
            <a:r>
              <a:rPr lang="ru-RU" sz="1400" b="1" dirty="0" smtClean="0"/>
              <a:t>Влияние технического прогресса на исторический процесс. </a:t>
            </a:r>
          </a:p>
          <a:p>
            <a:pPr lvl="0"/>
            <a:r>
              <a:rPr lang="ru-RU" sz="1400" b="1" dirty="0" smtClean="0"/>
              <a:t>Художественное и научное постижение истории: роман или монография? </a:t>
            </a:r>
          </a:p>
          <a:p>
            <a:pPr lvl="0"/>
            <a:r>
              <a:rPr lang="ru-RU" sz="1400" b="1" dirty="0" smtClean="0"/>
              <a:t>Учит ли чему-нибудь история?</a:t>
            </a:r>
          </a:p>
          <a:p>
            <a:pPr lvl="0"/>
            <a:r>
              <a:rPr lang="ru-RU" sz="1400" b="1" dirty="0" smtClean="0"/>
              <a:t>Законы истории. </a:t>
            </a:r>
          </a:p>
          <a:p>
            <a:pPr lvl="0"/>
            <a:r>
              <a:rPr lang="ru-RU" sz="1400" b="1" dirty="0" smtClean="0"/>
              <a:t>Культура как историческая судьба народа.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lvl="0"/>
            <a:r>
              <a:rPr lang="ru-RU" sz="1200" b="1" dirty="0" smtClean="0"/>
              <a:t>Религия и общество в исторической ретроспективе. </a:t>
            </a:r>
          </a:p>
          <a:p>
            <a:pPr lvl="0"/>
            <a:r>
              <a:rPr lang="ru-RU" sz="1200" b="1" dirty="0" smtClean="0"/>
              <a:t>История семьи и история страны. </a:t>
            </a:r>
          </a:p>
          <a:p>
            <a:pPr lvl="0"/>
            <a:r>
              <a:rPr lang="ru-RU" sz="1200" b="1" dirty="0" smtClean="0"/>
              <a:t>Цели исторического и обществоведческого образования. </a:t>
            </a:r>
          </a:p>
          <a:p>
            <a:pPr lvl="0"/>
            <a:r>
              <a:rPr lang="ru-RU" sz="1200" b="1" dirty="0" smtClean="0"/>
              <a:t>Перспективы развития исторической науки. </a:t>
            </a:r>
          </a:p>
          <a:p>
            <a:pPr lvl="0"/>
            <a:r>
              <a:rPr lang="ru-RU" sz="1200" b="1" dirty="0" smtClean="0"/>
              <a:t>Этнос и история. </a:t>
            </a:r>
          </a:p>
          <a:p>
            <a:pPr lvl="0"/>
            <a:r>
              <a:rPr lang="ru-RU" sz="1200" b="1" dirty="0" smtClean="0"/>
              <a:t>Историк – кто он? </a:t>
            </a:r>
          </a:p>
          <a:p>
            <a:pPr lvl="0"/>
            <a:r>
              <a:rPr lang="ru-RU" sz="1200" b="1" dirty="0" smtClean="0"/>
              <a:t>Современные проблемы исторического образования.</a:t>
            </a:r>
          </a:p>
          <a:p>
            <a:pPr lvl="0"/>
            <a:r>
              <a:rPr lang="ru-RU" sz="1200" b="1" dirty="0" smtClean="0"/>
              <a:t>Обществоведение - научная теория или практика жизни?</a:t>
            </a:r>
          </a:p>
          <a:p>
            <a:pPr lvl="0"/>
            <a:r>
              <a:rPr lang="ru-RU" sz="1200" b="1" dirty="0" smtClean="0"/>
              <a:t>Технологии преподавания истории и обществознания в школе </a:t>
            </a:r>
            <a:r>
              <a:rPr lang="en-US" sz="1200" b="1" dirty="0" smtClean="0"/>
              <a:t>XXI </a:t>
            </a:r>
            <a:r>
              <a:rPr lang="ru-RU" sz="1200" b="1" dirty="0" smtClean="0"/>
              <a:t>века: традиции и новации.</a:t>
            </a:r>
          </a:p>
          <a:p>
            <a:pPr lvl="0"/>
            <a:r>
              <a:rPr lang="ru-RU" sz="1200" b="1" dirty="0" smtClean="0"/>
              <a:t>Легко ли быть учителем истории и обществознания в современной школе?</a:t>
            </a:r>
          </a:p>
          <a:p>
            <a:pPr lvl="0"/>
            <a:r>
              <a:rPr lang="ru-RU" sz="1200" b="1" dirty="0" smtClean="0"/>
              <a:t>История России через историю регионов.</a:t>
            </a:r>
          </a:p>
          <a:p>
            <a:pPr lvl="0"/>
            <a:r>
              <a:rPr lang="ru-RU" sz="1200" b="1" dirty="0" smtClean="0"/>
              <a:t>Историческое краеведение в современной школе</a:t>
            </a:r>
          </a:p>
          <a:p>
            <a:endParaRPr lang="ru-RU" sz="1200" b="1" dirty="0" smtClean="0"/>
          </a:p>
          <a:p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Собеседование: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Собеседование о мотивах поступления абитуриента на программу магистерской подготовки «Историко-обществоведческое образование в современной школе».</a:t>
            </a:r>
            <a:endParaRPr lang="ru-RU" dirty="0" smtClean="0"/>
          </a:p>
          <a:p>
            <a:r>
              <a:rPr lang="ru-RU" dirty="0" smtClean="0"/>
              <a:t>Оно предполагает готовность абитуриента ответить на следующие вопросы: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Какие причины побудили Вас продолжить свое образование и принять решение о поступлении на программу </a:t>
            </a:r>
            <a:r>
              <a:rPr lang="ru-RU" b="1" dirty="0" smtClean="0"/>
              <a:t>«Историко-обществоведческое образование в современной школе»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- Каковы Ваши ожидания от обучения по данной программе?</a:t>
            </a:r>
          </a:p>
          <a:p>
            <a:r>
              <a:rPr lang="ru-RU" dirty="0" smtClean="0"/>
              <a:t>- Какие Вы можете назвать достоинства, недостатки, противоречия и проблемы современного школьного исторического и обществоведческого образования?</a:t>
            </a:r>
          </a:p>
          <a:p>
            <a:r>
              <a:rPr lang="ru-RU" dirty="0" smtClean="0"/>
              <a:t>- В чем Вы видите взаимосвязь педагогической науки и практики? Обоснуйте связь педагогики с социальными и гуманитарными науками. </a:t>
            </a:r>
          </a:p>
          <a:p>
            <a:r>
              <a:rPr lang="ru-RU" dirty="0" smtClean="0"/>
              <a:t>- -Каким образом Вы планируете использовать полученные знания, умения, навыки (компетенции) в своей профессиональной деятельности?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Область профессиональной </a:t>
            </a:r>
            <a:r>
              <a:rPr lang="ru-RU" dirty="0" smtClean="0"/>
              <a:t>деятельности выпускника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работа </a:t>
            </a:r>
            <a:r>
              <a:rPr lang="ru-RU" dirty="0"/>
              <a:t>в общеобразовательных организациях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профессиональных образовательных организациях и образовательных организациях высшего образования, </a:t>
            </a:r>
            <a:endParaRPr lang="ru-RU" dirty="0" smtClean="0"/>
          </a:p>
          <a:p>
            <a:r>
              <a:rPr lang="ru-RU" dirty="0" smtClean="0"/>
              <a:t>профильных </a:t>
            </a:r>
            <a:r>
              <a:rPr lang="ru-RU" dirty="0"/>
              <a:t>научных институтах и других научно-исследовательских институтах, </a:t>
            </a:r>
            <a:endParaRPr lang="ru-RU" dirty="0" smtClean="0"/>
          </a:p>
          <a:p>
            <a:r>
              <a:rPr lang="ru-RU" dirty="0" smtClean="0"/>
              <a:t>архивах</a:t>
            </a:r>
            <a:r>
              <a:rPr lang="ru-RU" dirty="0"/>
              <a:t>, музеях, </a:t>
            </a:r>
            <a:endParaRPr lang="ru-RU" dirty="0" smtClean="0"/>
          </a:p>
          <a:p>
            <a:r>
              <a:rPr lang="ru-RU" dirty="0" smtClean="0"/>
              <a:t>других </a:t>
            </a:r>
            <a:r>
              <a:rPr lang="ru-RU" dirty="0"/>
              <a:t>организациях и учреждениях культуры, в экспертно-аналитических центрах, </a:t>
            </a:r>
            <a:endParaRPr lang="ru-RU" dirty="0" smtClean="0"/>
          </a:p>
          <a:p>
            <a:r>
              <a:rPr lang="ru-RU" dirty="0" smtClean="0"/>
              <a:t>общественных </a:t>
            </a:r>
            <a:r>
              <a:rPr lang="ru-RU" dirty="0"/>
              <a:t>и государственных организациях информационно-аналитического профиля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средствах массовой информации (включая электронные), органах государственной власти и органах местного самоуправления,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1360</Words>
  <Application>Microsoft Office PowerPoint</Application>
  <PresentationFormat>Экран (4:3)</PresentationFormat>
  <Paragraphs>165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Эркер</vt:lpstr>
      <vt:lpstr>Магистерская программа по направлению «История»</vt:lpstr>
      <vt:lpstr>Миссия программы</vt:lpstr>
      <vt:lpstr>Срок освоения ОП </vt:lpstr>
      <vt:lpstr>Требования к абитуриенту</vt:lpstr>
      <vt:lpstr>Вступительное испытание </vt:lpstr>
      <vt:lpstr>Собеседование:</vt:lpstr>
      <vt:lpstr>Собеседование:</vt:lpstr>
      <vt:lpstr>Собеседование:</vt:lpstr>
      <vt:lpstr>Область профессиональной деятельности выпускника </vt:lpstr>
      <vt:lpstr>Основные виды профессиональной деятельности </vt:lpstr>
      <vt:lpstr>Основные виды профессиональной деятельности </vt:lpstr>
      <vt:lpstr>Выпускник должен решать следующие профессиональные задачи в соответствии с выбранными видами профессиональной деятельности:</vt:lpstr>
      <vt:lpstr>Выпускник должен решать следующие профессиональные задачи в соответствии с выбранными видами профессиональной деятельности:</vt:lpstr>
      <vt:lpstr>Руководитель программы</vt:lpstr>
      <vt:lpstr>Преподаватели-работодатели</vt:lpstr>
      <vt:lpstr>Преподаватели</vt:lpstr>
      <vt:lpstr>Преподаватели</vt:lpstr>
      <vt:lpstr>Преподаватели</vt:lpstr>
      <vt:lpstr>Дисциплины: </vt:lpstr>
      <vt:lpstr>Дисциплины: </vt:lpstr>
      <vt:lpstr>Дисциплины: </vt:lpstr>
      <vt:lpstr>Дисциплины</vt:lpstr>
      <vt:lpstr>Практики</vt:lpstr>
      <vt:lpstr>Итоговая аттестация</vt:lpstr>
      <vt:lpstr>Сессии. 1 курс:</vt:lpstr>
      <vt:lpstr>Сессии. 2 курс</vt:lpstr>
      <vt:lpstr>3 курс:</vt:lpstr>
      <vt:lpstr>Слайд 28</vt:lpstr>
      <vt:lpstr>Руководитель программы</vt:lpstr>
    </vt:vector>
  </TitlesOfParts>
  <Company>PHILka.RU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программа по направлению «История»</dc:title>
  <dc:creator>Семья Мельниковых</dc:creator>
  <cp:lastModifiedBy>Семья Мельниковых</cp:lastModifiedBy>
  <cp:revision>11</cp:revision>
  <dcterms:created xsi:type="dcterms:W3CDTF">2017-03-16T09:50:52Z</dcterms:created>
  <dcterms:modified xsi:type="dcterms:W3CDTF">2017-03-16T11:06:29Z</dcterms:modified>
</cp:coreProperties>
</file>