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68" r:id="rId6"/>
    <p:sldId id="279" r:id="rId7"/>
    <p:sldId id="280" r:id="rId8"/>
    <p:sldId id="281" r:id="rId9"/>
    <p:sldId id="269" r:id="rId10"/>
    <p:sldId id="270" r:id="rId11"/>
    <p:sldId id="272" r:id="rId12"/>
    <p:sldId id="263" r:id="rId13"/>
    <p:sldId id="271" r:id="rId14"/>
    <p:sldId id="273" r:id="rId15"/>
    <p:sldId id="262" r:id="rId16"/>
    <p:sldId id="264" r:id="rId17"/>
    <p:sldId id="275" r:id="rId18"/>
    <p:sldId id="286" r:id="rId19"/>
    <p:sldId id="266" r:id="rId20"/>
    <p:sldId id="282" r:id="rId21"/>
    <p:sldId id="276" r:id="rId22"/>
    <p:sldId id="277" r:id="rId23"/>
    <p:sldId id="278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6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2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8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3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9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4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7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8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8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71E72-8DA9-49D7-BF8B-5A3B8CD9ABD6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DD35-C645-4D59-8772-798724712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7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uperlvovich2012@yandex.r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Магистерская программа по направлению «История»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Историко-обществоведческое образование в современной школе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Квалификация Магистр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типы профессиональной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Научной-исследовательская</a:t>
            </a:r>
          </a:p>
          <a:p>
            <a:r>
              <a:rPr lang="ru-RU" dirty="0" smtClean="0"/>
              <a:t>Педагогическая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600" b="1" dirty="0" smtClean="0"/>
              <a:t>Мельникова Ольга Михайловна –</a:t>
            </a:r>
          </a:p>
          <a:p>
            <a:pPr lvl="0"/>
            <a:r>
              <a:rPr lang="ru-RU" sz="2600" dirty="0" smtClean="0"/>
              <a:t>доктор </a:t>
            </a:r>
            <a:r>
              <a:rPr lang="ru-RU" sz="2600" dirty="0"/>
              <a:t>исторических наук, </a:t>
            </a:r>
            <a:r>
              <a:rPr lang="ru-RU" sz="2600" dirty="0" smtClean="0"/>
              <a:t>зав. кафедрой </a:t>
            </a:r>
            <a:r>
              <a:rPr lang="ru-RU" sz="2600" dirty="0"/>
              <a:t>истории Удмуртии, археологии и этнологии, автор 5 монографий и свыше </a:t>
            </a:r>
            <a:r>
              <a:rPr lang="ru-RU" sz="2600" dirty="0" smtClean="0"/>
              <a:t>200 статей</a:t>
            </a:r>
          </a:p>
          <a:p>
            <a:pPr lvl="0"/>
            <a:r>
              <a:rPr lang="ru-RU" sz="2600" dirty="0" smtClean="0"/>
              <a:t>Руководитель </a:t>
            </a:r>
            <a:r>
              <a:rPr lang="ru-RU" sz="2600" dirty="0"/>
              <a:t>и участник проектов РГНФ и РНФ. </a:t>
            </a:r>
            <a:endParaRPr lang="ru-RU" sz="2600" dirty="0" smtClean="0"/>
          </a:p>
          <a:p>
            <a:pPr lvl="0"/>
            <a:r>
              <a:rPr lang="ru-RU" sz="2600" dirty="0" smtClean="0"/>
              <a:t>Член </a:t>
            </a:r>
            <a:r>
              <a:rPr lang="ru-RU" sz="2600" dirty="0"/>
              <a:t>Общественного совета Комитета по делам архивов при Правительстве Удмуртской Республики</a:t>
            </a:r>
            <a:r>
              <a:rPr lang="ru-RU" sz="2600" dirty="0" smtClean="0"/>
              <a:t>,</a:t>
            </a:r>
          </a:p>
          <a:p>
            <a:pPr lvl="0"/>
            <a:r>
              <a:rPr lang="ru-RU" sz="2600" dirty="0" smtClean="0"/>
              <a:t>Председатель Общественного Совета Агентства  по </a:t>
            </a:r>
            <a:r>
              <a:rPr lang="ru-RU" sz="2600" dirty="0"/>
              <a:t>государственной охране объектов культурного наследия Удмуртской Республики </a:t>
            </a:r>
            <a:r>
              <a:rPr lang="ru-RU" sz="2600" dirty="0" smtClean="0"/>
              <a:t> </a:t>
            </a:r>
          </a:p>
          <a:p>
            <a:pPr lvl="0"/>
            <a:r>
              <a:rPr lang="ru-RU" sz="2600" dirty="0" smtClean="0"/>
              <a:t>Председатель Правления </a:t>
            </a:r>
            <a:r>
              <a:rPr lang="ru-RU" sz="2600" dirty="0"/>
              <a:t>Удмуртской региональной организации Всероссийского общества историков-архивистов, </a:t>
            </a:r>
            <a:endParaRPr lang="ru-RU" sz="2600" dirty="0" smtClean="0"/>
          </a:p>
          <a:p>
            <a:pPr lvl="0"/>
            <a:r>
              <a:rPr lang="ru-RU" sz="2600" dirty="0" smtClean="0"/>
              <a:t>Член </a:t>
            </a:r>
            <a:r>
              <a:rPr lang="ru-RU" sz="2600" dirty="0"/>
              <a:t>Президиума Удмуртской республиканской организации ВООПИК</a:t>
            </a:r>
            <a:r>
              <a:rPr lang="ru-RU" sz="2600" dirty="0" smtClean="0"/>
              <a:t>,</a:t>
            </a:r>
          </a:p>
          <a:p>
            <a:pPr lvl="0"/>
            <a:r>
              <a:rPr lang="ru-RU" sz="2600" dirty="0" smtClean="0"/>
              <a:t>Член  </a:t>
            </a:r>
            <a:r>
              <a:rPr lang="ru-RU" sz="2600" dirty="0"/>
              <a:t>региональной методической комиссии Всероссийской олимпиады школьников по обществознанию и </a:t>
            </a:r>
            <a:r>
              <a:rPr lang="ru-RU" sz="2600" dirty="0" smtClean="0"/>
              <a:t>член </a:t>
            </a:r>
            <a:r>
              <a:rPr lang="ru-RU" sz="2600" dirty="0"/>
              <a:t>жюри регионального этапа Всероссийской олимпиады школьников по обществознанию </a:t>
            </a:r>
            <a:r>
              <a:rPr lang="ru-RU" sz="2600" dirty="0" smtClean="0"/>
              <a:t>Координатор </a:t>
            </a:r>
            <a:r>
              <a:rPr lang="ru-RU" sz="2600" dirty="0"/>
              <a:t>Республиканской олимпиады по школьному историческому краеведению (с 2011 г.). </a:t>
            </a:r>
            <a:endParaRPr lang="ru-RU" sz="2600" dirty="0" smtClean="0"/>
          </a:p>
          <a:p>
            <a:pPr lvl="0"/>
            <a:r>
              <a:rPr lang="ru-RU" sz="2600" dirty="0" smtClean="0"/>
              <a:t>Эксперт региональной </a:t>
            </a:r>
            <a:r>
              <a:rPr lang="ru-RU" sz="2600" dirty="0"/>
              <a:t>комиссии Единого государственного экзамена по обществознанию (с 2010 г.). </a:t>
            </a:r>
            <a:endParaRPr lang="ru-RU" sz="2600" dirty="0" smtClean="0"/>
          </a:p>
          <a:p>
            <a:pPr lvl="0"/>
            <a:r>
              <a:rPr lang="ru-RU" sz="2600" dirty="0" smtClean="0"/>
              <a:t>Почетный </a:t>
            </a:r>
            <a:r>
              <a:rPr lang="ru-RU" sz="2600" dirty="0"/>
              <a:t>работник высшего образования РФ.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Преподаватели из числа работодателей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Д.и.н. Загребин А.Е.,  </a:t>
            </a:r>
            <a:r>
              <a:rPr lang="ru-RU" dirty="0" smtClean="0"/>
              <a:t>профессор РАН, депутат Государственной Думы, </a:t>
            </a:r>
          </a:p>
          <a:p>
            <a:r>
              <a:rPr lang="ru-RU" b="1" dirty="0" err="1" smtClean="0"/>
              <a:t>К.и.н</a:t>
            </a:r>
            <a:r>
              <a:rPr lang="ru-RU" b="1" dirty="0" smtClean="0"/>
              <a:t>. Перевозчиков Ю.А</a:t>
            </a:r>
            <a:r>
              <a:rPr lang="ru-RU" dirty="0" smtClean="0"/>
              <a:t>. , Ученый секретарь Национального музея им. </a:t>
            </a:r>
            <a:r>
              <a:rPr lang="ru-RU" dirty="0" err="1" smtClean="0"/>
              <a:t>К.Герда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Шишова М.И. -</a:t>
            </a:r>
            <a:r>
              <a:rPr lang="ru-RU" dirty="0"/>
              <a:t>учитель обществознания и истории муниципального бюджетного образовательного учреждения «Гуманитарно-юридический лицей№86», учитель высшей квалификационной </a:t>
            </a:r>
            <a:r>
              <a:rPr lang="ru-RU" dirty="0" smtClean="0"/>
              <a:t>категории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программе заняты преподаватели </a:t>
            </a:r>
            <a:r>
              <a:rPr lang="ru-RU" dirty="0" smtClean="0"/>
              <a:t>кафедры истории Удмуртии, археологии и этнологии,</a:t>
            </a:r>
          </a:p>
          <a:p>
            <a:r>
              <a:rPr lang="ru-RU" dirty="0" smtClean="0"/>
              <a:t>кафедры </a:t>
            </a:r>
            <a:r>
              <a:rPr lang="ru-RU" dirty="0" smtClean="0"/>
              <a:t>политологии, </a:t>
            </a:r>
            <a:r>
              <a:rPr lang="ru-RU" dirty="0" smtClean="0"/>
              <a:t>международных </a:t>
            </a:r>
            <a:r>
              <a:rPr lang="ru-RU" dirty="0" smtClean="0"/>
              <a:t>отношений и всеобщей истории,</a:t>
            </a:r>
            <a:endParaRPr lang="ru-RU" dirty="0" smtClean="0"/>
          </a:p>
          <a:p>
            <a:r>
              <a:rPr lang="ru-RU" dirty="0" smtClean="0"/>
              <a:t>кафедры истории России</a:t>
            </a:r>
          </a:p>
          <a:p>
            <a:r>
              <a:rPr lang="ru-RU" dirty="0" smtClean="0"/>
              <a:t>социологии Института истории и социологии </a:t>
            </a:r>
            <a:r>
              <a:rPr lang="ru-RU" dirty="0" err="1" smtClean="0"/>
              <a:t>УдГУ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К.п.н. </a:t>
            </a:r>
            <a:r>
              <a:rPr lang="ru-RU" dirty="0" err="1" smtClean="0"/>
              <a:t>Колзина</a:t>
            </a:r>
            <a:r>
              <a:rPr lang="ru-RU" dirty="0" smtClean="0"/>
              <a:t> А.Л.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. Котляров Д.А.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</a:t>
            </a:r>
            <a:r>
              <a:rPr lang="ru-RU" dirty="0" err="1" smtClean="0"/>
              <a:t>Митряков</a:t>
            </a:r>
            <a:r>
              <a:rPr lang="ru-RU" dirty="0" smtClean="0"/>
              <a:t> А.Е.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Зайцева Е.Н.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Лещинская Н.А.</a:t>
            </a:r>
          </a:p>
          <a:p>
            <a:r>
              <a:rPr lang="ru-RU" dirty="0" smtClean="0"/>
              <a:t>К.ф. н. Рябов М.А.</a:t>
            </a:r>
          </a:p>
          <a:p>
            <a:r>
              <a:rPr lang="ru-RU" dirty="0" smtClean="0"/>
              <a:t>Д.и.н. Загребин А.Е.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. Перевозчиков Ю.А.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К.и.н</a:t>
            </a:r>
            <a:r>
              <a:rPr lang="ru-RU" dirty="0" smtClean="0"/>
              <a:t> Зорина А.А.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</a:t>
            </a:r>
            <a:r>
              <a:rPr lang="ru-RU" dirty="0" err="1" smtClean="0"/>
              <a:t>Шапран</a:t>
            </a:r>
            <a:r>
              <a:rPr lang="ru-RU" dirty="0" smtClean="0"/>
              <a:t> И.Г.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 Казанцева О.А.</a:t>
            </a:r>
          </a:p>
          <a:p>
            <a:r>
              <a:rPr lang="ru-RU" dirty="0"/>
              <a:t> </a:t>
            </a:r>
            <a:r>
              <a:rPr lang="ru-RU" dirty="0" err="1" smtClean="0"/>
              <a:t>К.и.н</a:t>
            </a:r>
            <a:r>
              <a:rPr lang="ru-RU" dirty="0" smtClean="0"/>
              <a:t>. Старкова Н.Ю.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. Черных Е.М.</a:t>
            </a:r>
          </a:p>
          <a:p>
            <a:r>
              <a:rPr lang="ru-RU" dirty="0" err="1" smtClean="0"/>
              <a:t>К.и.н</a:t>
            </a:r>
            <a:r>
              <a:rPr lang="ru-RU" dirty="0" smtClean="0"/>
              <a:t>. Лукина С.Г.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Все преподаватели активно занимаются научно-исследовательской, научно-методической и учебно-методической работой, </a:t>
            </a:r>
          </a:p>
          <a:p>
            <a:pPr algn="just"/>
            <a:r>
              <a:rPr lang="ru-RU" dirty="0" smtClean="0"/>
              <a:t>осуществляют регулярно консультирование преподавателей школ УР по проблемам истории и обществознания, </a:t>
            </a:r>
          </a:p>
          <a:p>
            <a:pPr algn="just"/>
            <a:r>
              <a:rPr lang="ru-RU" dirty="0" smtClean="0"/>
              <a:t>являются членами Удмуртской Республиканской методической комиссии Всероссийской олимпиады школьников по истории и обществознанию, членами жюри регионального этапа Всероссийской олимпиады школьников по истории и обществознанию, </a:t>
            </a:r>
          </a:p>
          <a:p>
            <a:pPr algn="just"/>
            <a:r>
              <a:rPr lang="ru-RU" dirty="0" smtClean="0"/>
              <a:t>Основная часть преподавателей – сертифицированные эксперты республиканской комиссии по проведению ЕГЭ по истории и обществознанию.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Дисциплины. Обязательная </a:t>
            </a:r>
            <a:r>
              <a:rPr lang="ru-RU" b="1" dirty="0"/>
              <a:t>часть</a:t>
            </a:r>
            <a:r>
              <a:rPr lang="ru-RU" dirty="0"/>
              <a:t> 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Актуальные проблемы исторических исследований</a:t>
            </a:r>
          </a:p>
          <a:p>
            <a:r>
              <a:rPr lang="ru-RU" dirty="0"/>
              <a:t>Методология научных исследований в профессиональной сфере</a:t>
            </a:r>
          </a:p>
          <a:p>
            <a:r>
              <a:rPr lang="ru-RU" dirty="0"/>
              <a:t>Междисциплинарные подходы в современной исторической науке</a:t>
            </a:r>
          </a:p>
          <a:p>
            <a:r>
              <a:rPr lang="ru-RU" dirty="0"/>
              <a:t>Цифровые технологии в историческом исследовании и образовании</a:t>
            </a:r>
          </a:p>
          <a:p>
            <a:r>
              <a:rPr lang="ru-RU" dirty="0"/>
              <a:t>Межкультурное взаимодействие в современном мире</a:t>
            </a:r>
          </a:p>
          <a:p>
            <a:r>
              <a:rPr lang="ru-RU" dirty="0"/>
              <a:t>Иностранный язык в академической и профессиональной коммуникации</a:t>
            </a:r>
          </a:p>
          <a:p>
            <a:r>
              <a:rPr lang="ru-RU" dirty="0"/>
              <a:t>Особенности национального правосознания в исторической ретроспективе</a:t>
            </a:r>
          </a:p>
          <a:p>
            <a:r>
              <a:rPr lang="ru-RU" dirty="0"/>
              <a:t>Управление проектами в профессиональной деятельности</a:t>
            </a:r>
          </a:p>
          <a:p>
            <a:r>
              <a:rPr lang="ru-RU" dirty="0"/>
              <a:t>Архивы и архивные документы в исследовательской и педагогической работе историка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Дисциплины, формируемые вузом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Методические проблемы преподавания школьного курса обществознания</a:t>
            </a:r>
          </a:p>
          <a:p>
            <a:r>
              <a:rPr lang="ru-RU" dirty="0"/>
              <a:t>Современные проблемы преподавания истории в общем образовании</a:t>
            </a:r>
          </a:p>
          <a:p>
            <a:r>
              <a:rPr lang="ru-RU" dirty="0"/>
              <a:t>Интерактивные методы обучения в школьном курсе истории и обществознания</a:t>
            </a:r>
          </a:p>
          <a:p>
            <a:r>
              <a:rPr lang="ru-RU" dirty="0"/>
              <a:t>Культурология</a:t>
            </a:r>
          </a:p>
          <a:p>
            <a:r>
              <a:rPr lang="ru-RU" dirty="0"/>
              <a:t>Современные подходы к изучению древней и средневековой истории</a:t>
            </a:r>
          </a:p>
          <a:p>
            <a:r>
              <a:rPr lang="ru-RU" dirty="0"/>
              <a:t>Социология в теории и практике школьного курса истории и обществознания</a:t>
            </a:r>
          </a:p>
          <a:p>
            <a:r>
              <a:rPr lang="ru-RU" dirty="0"/>
              <a:t>Информационные </a:t>
            </a:r>
            <a:r>
              <a:rPr lang="ru-RU" dirty="0" err="1"/>
              <a:t>интернет-ресурсы</a:t>
            </a:r>
            <a:r>
              <a:rPr lang="ru-RU" dirty="0"/>
              <a:t> в курсах "Обществознание" и "История"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Элективные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Финно-пермские народы на историко-археологической карте средневековой Евразии</a:t>
            </a:r>
          </a:p>
          <a:p>
            <a:r>
              <a:rPr lang="ru-RU" dirty="0"/>
              <a:t>Источниковедение древней и средневековой истории</a:t>
            </a:r>
          </a:p>
          <a:p>
            <a:r>
              <a:rPr lang="ru-RU" dirty="0"/>
              <a:t>Этнография народов Удмуртии</a:t>
            </a:r>
          </a:p>
          <a:p>
            <a:r>
              <a:rPr lang="ru-RU" dirty="0"/>
              <a:t>История и культура народов Удмуртии: традиции и новации</a:t>
            </a:r>
          </a:p>
          <a:p>
            <a:r>
              <a:rPr lang="ru-RU" dirty="0"/>
              <a:t>Мировые религии: история и культура</a:t>
            </a:r>
          </a:p>
          <a:p>
            <a:r>
              <a:rPr lang="ru-RU" dirty="0"/>
              <a:t>Византийские традиции в мировой истории и культуре</a:t>
            </a:r>
          </a:p>
          <a:p>
            <a:r>
              <a:rPr lang="ru-RU" dirty="0"/>
              <a:t>Историческое краеведение:  проектная и исследовательская деятельность</a:t>
            </a:r>
          </a:p>
          <a:p>
            <a:r>
              <a:rPr lang="ru-RU" dirty="0"/>
              <a:t>История краеведческих знаний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719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Учебная практика, научно-исследовательская работа</a:t>
            </a:r>
          </a:p>
          <a:p>
            <a:r>
              <a:rPr lang="ru-RU" dirty="0" smtClean="0"/>
              <a:t>Производственная </a:t>
            </a:r>
            <a:r>
              <a:rPr lang="ru-RU" dirty="0"/>
              <a:t>практика </a:t>
            </a:r>
            <a:r>
              <a:rPr lang="ru-RU" dirty="0" smtClean="0"/>
              <a:t>(педагогическая</a:t>
            </a:r>
            <a:r>
              <a:rPr lang="ru-RU" dirty="0"/>
              <a:t>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практика (научно-исследовательская работа)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практика (научно-исследовательская работа)</a:t>
            </a:r>
            <a:r>
              <a:rPr lang="ru-RU" dirty="0" smtClean="0"/>
              <a:t> </a:t>
            </a:r>
          </a:p>
          <a:p>
            <a:r>
              <a:rPr lang="ru-RU" dirty="0"/>
              <a:t>Производственная (преддипломная) практика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Миссия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состоит </a:t>
            </a:r>
            <a:r>
              <a:rPr lang="ru-RU" dirty="0"/>
              <a:t>подготовке квалифицированных кадров, способных на основе освоения современных методологических подходов, самостоятельной научно-исследовательской, научно-педагогической, научно-методической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 </a:t>
            </a:r>
            <a:r>
              <a:rPr lang="ru-RU" dirty="0"/>
              <a:t>на практике применять систему научных знаний в области широкого спектра исторических и </a:t>
            </a:r>
            <a:r>
              <a:rPr lang="ru-RU" dirty="0" err="1"/>
              <a:t>социально-гумантарных</a:t>
            </a:r>
            <a:r>
              <a:rPr lang="ru-RU" dirty="0"/>
              <a:t> </a:t>
            </a:r>
            <a:r>
              <a:rPr lang="ru-RU" dirty="0" smtClean="0"/>
              <a:t>наук</a:t>
            </a:r>
          </a:p>
          <a:p>
            <a:r>
              <a:rPr lang="ru-RU" dirty="0" smtClean="0"/>
              <a:t> </a:t>
            </a:r>
            <a:r>
              <a:rPr lang="ru-RU" dirty="0"/>
              <a:t>в преподавании истории и обществознания на уровне требований современной исторической науки и современной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Защита выпускной квалификационной  работы -   магистерской диссертации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Сессии. 1 курс: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сессия – третья неделя сентября – 1 неделя</a:t>
            </a:r>
          </a:p>
          <a:p>
            <a:r>
              <a:rPr lang="ru-RU" dirty="0" smtClean="0"/>
              <a:t>2 сессия – 2 недели в декабре</a:t>
            </a:r>
          </a:p>
          <a:p>
            <a:r>
              <a:rPr lang="ru-RU" dirty="0" smtClean="0"/>
              <a:t>3. сессия – 3 недели в марте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Сессии. 2 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недели в декабре</a:t>
            </a:r>
          </a:p>
          <a:p>
            <a:r>
              <a:rPr lang="ru-RU" dirty="0" smtClean="0"/>
              <a:t>3 недели в июне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курс: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Декабрь – защита ВКР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ПРИХОДИТЕ К НАМ УЧИТЬСЯ!!!!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Мельникова Ольга Михайловна:</a:t>
            </a:r>
          </a:p>
          <a:p>
            <a:r>
              <a:rPr lang="en-US" dirty="0" smtClean="0">
                <a:hlinkClick r:id="rId2"/>
              </a:rPr>
              <a:t>superlvovich2012@yandex.ru</a:t>
            </a:r>
            <a:endParaRPr lang="en-US" dirty="0" smtClean="0"/>
          </a:p>
          <a:p>
            <a:r>
              <a:rPr lang="ru-RU" dirty="0" smtClean="0"/>
              <a:t>ВК Мельникова Ольга</a:t>
            </a:r>
            <a:endParaRPr lang="en-US" dirty="0" smtClean="0"/>
          </a:p>
          <a:p>
            <a:r>
              <a:rPr lang="en-US" dirty="0" smtClean="0"/>
              <a:t>89124576324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©</a:t>
            </a:r>
            <a:r>
              <a:rPr lang="ru-RU" dirty="0" smtClean="0"/>
              <a:t>2021</a:t>
            </a:r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7474" y="1600200"/>
            <a:ext cx="302005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Срок освоения 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2,5 </a:t>
            </a:r>
            <a:r>
              <a:rPr lang="ru-RU" dirty="0"/>
              <a:t>года </a:t>
            </a:r>
            <a:r>
              <a:rPr lang="ru-RU" dirty="0">
                <a:solidFill>
                  <a:srgbClr val="FF0000"/>
                </a:solidFill>
              </a:rPr>
              <a:t>при заочной форме обучения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Требования к абитуриенту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На обучение  принимаются лица, имеющие документ государственного образца</a:t>
            </a:r>
            <a:r>
              <a:rPr lang="ru-RU" dirty="0"/>
              <a:t> </a:t>
            </a:r>
            <a:r>
              <a:rPr lang="ru-RU" sz="3200" b="1" dirty="0"/>
              <a:t>о высшем профессиональном образовании различных уровней (бакалавр, магистр, специалист</a:t>
            </a:r>
            <a:r>
              <a:rPr lang="ru-RU" sz="3200" b="1" dirty="0" smtClean="0"/>
              <a:t>).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Предшествующий профиль обучения -любой</a:t>
            </a:r>
            <a:endParaRPr lang="ru-RU" sz="3200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Вступительное испытание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проводится </a:t>
            </a:r>
            <a:r>
              <a:rPr lang="ru-RU" dirty="0"/>
              <a:t>в форме </a:t>
            </a:r>
            <a:r>
              <a:rPr lang="ru-RU" b="1" dirty="0"/>
              <a:t>собеседования</a:t>
            </a:r>
            <a:r>
              <a:rPr lang="ru-RU" dirty="0"/>
              <a:t>.</a:t>
            </a:r>
          </a:p>
          <a:p>
            <a:r>
              <a:rPr lang="ru-RU" b="1" dirty="0"/>
              <a:t>Цель собеседования</a:t>
            </a:r>
            <a:r>
              <a:rPr lang="ru-RU" dirty="0"/>
              <a:t> - определить способность и готовность абитуриента к осуществлению образовательной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исследовательской  </a:t>
            </a:r>
            <a:r>
              <a:rPr lang="ru-RU" dirty="0"/>
              <a:t>деятельности в рамках магистратуры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выявить уровень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smtClean="0"/>
              <a:t>универсальных, </a:t>
            </a:r>
          </a:p>
          <a:p>
            <a:r>
              <a:rPr lang="ru-RU" dirty="0" err="1" smtClean="0"/>
              <a:t>общепрофессиональных</a:t>
            </a:r>
            <a:r>
              <a:rPr lang="ru-RU" dirty="0" smtClean="0"/>
              <a:t> </a:t>
            </a:r>
            <a:r>
              <a:rPr lang="ru-RU" dirty="0"/>
              <a:t>и профессиональных компетенций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Абитуриент </a:t>
            </a:r>
            <a:r>
              <a:rPr lang="ru-RU" b="1" dirty="0" smtClean="0"/>
              <a:t>самостоятельно по своему усмотрению выбирает для изложения </a:t>
            </a:r>
            <a:r>
              <a:rPr lang="ru-RU" b="1" dirty="0" smtClean="0">
                <a:solidFill>
                  <a:srgbClr val="FF0000"/>
                </a:solidFill>
              </a:rPr>
              <a:t>любую из представленных для собеседования тем.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Абитуриент в свободной форме устно излагает свое понимание темы.</a:t>
            </a:r>
          </a:p>
          <a:p>
            <a:r>
              <a:rPr lang="ru-RU" dirty="0" smtClean="0"/>
              <a:t> Абитуриент может охарактеризовать  тему эссе в целом или </a:t>
            </a:r>
            <a:r>
              <a:rPr lang="ru-RU" b="1" dirty="0" smtClean="0"/>
              <a:t>любой </a:t>
            </a:r>
            <a:r>
              <a:rPr lang="ru-RU" dirty="0" smtClean="0"/>
              <a:t>из аспектов предлагаемой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b="1" dirty="0" smtClean="0"/>
              <a:t>Россия и мир. Место России в мировой истории. </a:t>
            </a:r>
          </a:p>
          <a:p>
            <a:pPr lvl="0"/>
            <a:r>
              <a:rPr lang="ru-RU" sz="1400" b="1" dirty="0" smtClean="0"/>
              <a:t>Важность исторической памяти для формирования гражданского общества. </a:t>
            </a:r>
          </a:p>
          <a:p>
            <a:pPr lvl="0"/>
            <a:r>
              <a:rPr lang="ru-RU" sz="1400" b="1" dirty="0" smtClean="0"/>
              <a:t>История и политика. </a:t>
            </a:r>
          </a:p>
          <a:p>
            <a:pPr lvl="0"/>
            <a:r>
              <a:rPr lang="ru-RU" sz="1400" b="1" dirty="0" smtClean="0"/>
              <a:t>Роль личности в истории. </a:t>
            </a:r>
          </a:p>
          <a:p>
            <a:pPr lvl="0"/>
            <a:r>
              <a:rPr lang="ru-RU" sz="1400" b="1" dirty="0" smtClean="0"/>
              <a:t>Восток и Запад: линии взаимодействия и противостояния. </a:t>
            </a:r>
          </a:p>
          <a:p>
            <a:pPr lvl="0"/>
            <a:r>
              <a:rPr lang="ru-RU" sz="1400" b="1" dirty="0" smtClean="0"/>
              <a:t>Войны в истории человечества. </a:t>
            </a:r>
          </a:p>
          <a:p>
            <a:pPr lvl="0"/>
            <a:r>
              <a:rPr lang="ru-RU" sz="1400" b="1" dirty="0" smtClean="0"/>
              <a:t>Влияние технического прогресса на исторический процесс. </a:t>
            </a:r>
          </a:p>
          <a:p>
            <a:pPr lvl="0"/>
            <a:r>
              <a:rPr lang="ru-RU" sz="1400" b="1" dirty="0" smtClean="0"/>
              <a:t>Художественное и научное постижение истории: роман или монография? </a:t>
            </a:r>
          </a:p>
          <a:p>
            <a:pPr lvl="0"/>
            <a:r>
              <a:rPr lang="ru-RU" sz="1400" b="1" dirty="0" smtClean="0"/>
              <a:t>Учит ли чему-нибудь история?</a:t>
            </a:r>
          </a:p>
          <a:p>
            <a:pPr lvl="0"/>
            <a:r>
              <a:rPr lang="ru-RU" sz="1400" b="1" dirty="0" smtClean="0"/>
              <a:t>Законы истории. </a:t>
            </a:r>
          </a:p>
          <a:p>
            <a:pPr lvl="0"/>
            <a:r>
              <a:rPr lang="ru-RU" sz="1400" b="1" dirty="0" smtClean="0"/>
              <a:t>Культура как историческая судьба народа.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ru-RU" sz="1200" b="1" dirty="0" smtClean="0"/>
              <a:t>Религия и общество в исторической ретроспективе. </a:t>
            </a:r>
          </a:p>
          <a:p>
            <a:pPr lvl="0"/>
            <a:r>
              <a:rPr lang="ru-RU" sz="1200" b="1" dirty="0" smtClean="0"/>
              <a:t>История семьи и история страны. </a:t>
            </a:r>
          </a:p>
          <a:p>
            <a:pPr lvl="0"/>
            <a:r>
              <a:rPr lang="ru-RU" sz="1200" b="1" dirty="0" smtClean="0"/>
              <a:t>Цели исторического и обществоведческого образования. </a:t>
            </a:r>
          </a:p>
          <a:p>
            <a:pPr lvl="0"/>
            <a:r>
              <a:rPr lang="ru-RU" sz="1200" b="1" dirty="0" smtClean="0"/>
              <a:t>Перспективы развития исторической науки. </a:t>
            </a:r>
          </a:p>
          <a:p>
            <a:pPr lvl="0"/>
            <a:r>
              <a:rPr lang="ru-RU" sz="1200" b="1" dirty="0" smtClean="0"/>
              <a:t>Этнос и история. </a:t>
            </a:r>
          </a:p>
          <a:p>
            <a:pPr lvl="0"/>
            <a:r>
              <a:rPr lang="ru-RU" sz="1200" b="1" dirty="0" smtClean="0"/>
              <a:t>Историк – кто он? </a:t>
            </a:r>
          </a:p>
          <a:p>
            <a:pPr lvl="0"/>
            <a:r>
              <a:rPr lang="ru-RU" sz="1200" b="1" dirty="0" smtClean="0"/>
              <a:t>Современные проблемы исторического образования.</a:t>
            </a:r>
          </a:p>
          <a:p>
            <a:pPr lvl="0"/>
            <a:r>
              <a:rPr lang="ru-RU" sz="1200" b="1" dirty="0" smtClean="0"/>
              <a:t>Обществоведение - научная теория или практика жизни?</a:t>
            </a:r>
          </a:p>
          <a:p>
            <a:pPr lvl="0"/>
            <a:r>
              <a:rPr lang="ru-RU" sz="1200" b="1" dirty="0" smtClean="0"/>
              <a:t>Технологии преподавания истории и обществознания в школе </a:t>
            </a:r>
            <a:r>
              <a:rPr lang="en-US" sz="1200" b="1" dirty="0" smtClean="0"/>
              <a:t>XXI </a:t>
            </a:r>
            <a:r>
              <a:rPr lang="ru-RU" sz="1200" b="1" dirty="0" smtClean="0"/>
              <a:t>века: традиции и новации.</a:t>
            </a:r>
          </a:p>
          <a:p>
            <a:pPr lvl="0"/>
            <a:r>
              <a:rPr lang="ru-RU" sz="1200" b="1" dirty="0" smtClean="0"/>
              <a:t>Легко ли быть учителем истории и обществознания в современной школе?</a:t>
            </a:r>
          </a:p>
          <a:p>
            <a:pPr lvl="0"/>
            <a:r>
              <a:rPr lang="ru-RU" sz="1200" b="1" dirty="0" smtClean="0"/>
              <a:t>История России через историю регионов.</a:t>
            </a:r>
          </a:p>
          <a:p>
            <a:pPr lvl="0"/>
            <a:r>
              <a:rPr lang="ru-RU" sz="1200" b="1" dirty="0" smtClean="0"/>
              <a:t>Историческое краеведение в современной школе</a:t>
            </a:r>
          </a:p>
          <a:p>
            <a:endParaRPr lang="ru-RU" sz="1200" b="1" dirty="0" smtClean="0"/>
          </a:p>
          <a:p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Собеседование: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Собеседование о мотивах поступления абитуриента на программу магистерской подготовки «Историко-обществоведческое образование в современной школе».</a:t>
            </a:r>
            <a:endParaRPr lang="ru-RU" sz="2900" dirty="0" smtClean="0"/>
          </a:p>
          <a:p>
            <a:r>
              <a:rPr lang="ru-RU" sz="2900" dirty="0" smtClean="0"/>
              <a:t>Оно предполагает готовность абитуриента ответить на следующие вопросы:</a:t>
            </a:r>
          </a:p>
          <a:p>
            <a:r>
              <a:rPr lang="ru-RU" sz="2900" b="1" dirty="0" smtClean="0"/>
              <a:t>- </a:t>
            </a:r>
            <a:r>
              <a:rPr lang="ru-RU" sz="2900" dirty="0" smtClean="0"/>
              <a:t>Какие причины побудили Вас продолжить свое образование и принять решение о поступлении на программу </a:t>
            </a:r>
            <a:r>
              <a:rPr lang="ru-RU" sz="2900" b="1" dirty="0" smtClean="0"/>
              <a:t>«Историко-обществоведческое образование в современной школе»</a:t>
            </a:r>
            <a:r>
              <a:rPr lang="ru-RU" sz="2900" dirty="0" smtClean="0"/>
              <a:t>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</a:t>
            </a:r>
            <a:r>
              <a:rPr lang="ru-RU" sz="2900" dirty="0" smtClean="0"/>
              <a:t>Каковы Ваши ожидания от обучения по данной программе?</a:t>
            </a:r>
          </a:p>
          <a:p>
            <a:r>
              <a:rPr lang="ru-RU" sz="2900" dirty="0" smtClean="0"/>
              <a:t>- Какие Вы можете назвать достоинства, недостатки, противоречия и проблемы современного школьного исторического и обществоведческого образования?</a:t>
            </a:r>
          </a:p>
          <a:p>
            <a:r>
              <a:rPr lang="ru-RU" sz="2900" dirty="0" smtClean="0"/>
              <a:t>- В чем Вы видите взаимосвязь педагогической науки и практики? Обоснуйте связь педагогики с социальными и гуманитарными науками. </a:t>
            </a:r>
          </a:p>
          <a:p>
            <a:r>
              <a:rPr lang="ru-RU" sz="2900" dirty="0" smtClean="0"/>
              <a:t>- -Каким образом Вы планируете использовать полученные знания, умения, навыки (компетенции) в своей профессиональной деятельности?</a:t>
            </a:r>
          </a:p>
          <a:p>
            <a:r>
              <a:rPr lang="ru-RU" sz="29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Область профессиональной </a:t>
            </a:r>
            <a:r>
              <a:rPr lang="ru-RU" sz="3600" dirty="0" smtClean="0"/>
              <a:t>деятельности выпускника по направлению «История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Образование и наука </a:t>
            </a:r>
            <a:r>
              <a:rPr lang="ru-RU" dirty="0" smtClean="0"/>
              <a:t>( в сферах основного общего образования, профессионального образования, высшего образования, дополнительного образования: научных исследований)</a:t>
            </a:r>
          </a:p>
          <a:p>
            <a:r>
              <a:rPr lang="ru-RU" b="1" dirty="0" smtClean="0"/>
              <a:t>Культура и искусство </a:t>
            </a:r>
            <a:r>
              <a:rPr lang="ru-RU" dirty="0" smtClean="0"/>
              <a:t>( в сферах туристско-экскурсионной, музейной, культурно-просветительской деятельности)</a:t>
            </a:r>
          </a:p>
          <a:p>
            <a:r>
              <a:rPr lang="ru-RU" b="1" dirty="0" smtClean="0"/>
              <a:t>Административно-управленческая и офисная деятельность</a:t>
            </a:r>
          </a:p>
          <a:p>
            <a:r>
              <a:rPr lang="ru-RU" b="1" dirty="0" smtClean="0"/>
              <a:t>СМИ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1100</Words>
  <Application>Microsoft Office PowerPoint</Application>
  <PresentationFormat>Экран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Магистерская программа по направлению «История»</vt:lpstr>
      <vt:lpstr>Миссия программы</vt:lpstr>
      <vt:lpstr>Срок освоения ОП </vt:lpstr>
      <vt:lpstr>Требования к абитуриенту</vt:lpstr>
      <vt:lpstr>Вступительное испытание </vt:lpstr>
      <vt:lpstr>Собеседование:</vt:lpstr>
      <vt:lpstr>Собеседование:</vt:lpstr>
      <vt:lpstr>Собеседование:</vt:lpstr>
      <vt:lpstr>Область профессиональной деятельности выпускника по направлению «История»</vt:lpstr>
      <vt:lpstr>Основные типы профессиональной деятельности </vt:lpstr>
      <vt:lpstr>Руководитель программы</vt:lpstr>
      <vt:lpstr>Преподаватели из числа работодателей</vt:lpstr>
      <vt:lpstr>Преподаватели</vt:lpstr>
      <vt:lpstr>Преподаватели</vt:lpstr>
      <vt:lpstr>Преподаватели</vt:lpstr>
      <vt:lpstr>Дисциплины. Обязательная часть : </vt:lpstr>
      <vt:lpstr>Дисциплины, формируемые вузом </vt:lpstr>
      <vt:lpstr>Элективные дисциплины</vt:lpstr>
      <vt:lpstr>Практики</vt:lpstr>
      <vt:lpstr>Итоговая аттестация</vt:lpstr>
      <vt:lpstr>Сессии. 1 курс:</vt:lpstr>
      <vt:lpstr>Сессии. 2 курс</vt:lpstr>
      <vt:lpstr>3 курс:</vt:lpstr>
      <vt:lpstr>Презентация PowerPoint</vt:lpstr>
      <vt:lpstr>Руководитель программы</vt:lpstr>
    </vt:vector>
  </TitlesOfParts>
  <Company>PHILka.RU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по направлению «История»</dc:title>
  <dc:creator>Семья Мельниковых</dc:creator>
  <cp:lastModifiedBy>Пользователь Windows</cp:lastModifiedBy>
  <cp:revision>21</cp:revision>
  <dcterms:created xsi:type="dcterms:W3CDTF">2017-03-16T09:50:52Z</dcterms:created>
  <dcterms:modified xsi:type="dcterms:W3CDTF">2021-04-19T11:15:19Z</dcterms:modified>
</cp:coreProperties>
</file>